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186" r:id="rId1"/>
  </p:sldMasterIdLst>
  <p:notesMasterIdLst>
    <p:notesMasterId r:id="rId5"/>
  </p:notesMasterIdLst>
  <p:handoutMasterIdLst>
    <p:handoutMasterId r:id="rId6"/>
  </p:handoutMasterIdLst>
  <p:sldIdLst>
    <p:sldId id="369" r:id="rId2"/>
    <p:sldId id="370" r:id="rId3"/>
    <p:sldId id="371" r:id="rId4"/>
  </p:sldIdLst>
  <p:sldSz cx="9144000" cy="6858000" type="screen4x3"/>
  <p:notesSz cx="6769100" cy="9906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6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вгений А. Дементьев" initials="ЕАД" lastIdx="0" clrIdx="0">
    <p:extLst>
      <p:ext uri="{19B8F6BF-5375-455C-9EA6-DF929625EA0E}">
        <p15:presenceInfo xmlns:p15="http://schemas.microsoft.com/office/powerpoint/2012/main" xmlns="" userId="S-1-5-21-733782423-2510659673-4293924728-11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060"/>
    <a:srgbClr val="4F81BD"/>
    <a:srgbClr val="0099FF"/>
    <a:srgbClr val="4F8159"/>
    <a:srgbClr val="C0504D"/>
    <a:srgbClr val="CDCCDE"/>
    <a:srgbClr val="2DA2BF"/>
    <a:srgbClr val="C00000"/>
    <a:srgbClr val="F04646"/>
    <a:srgbClr val="CDE0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832" autoAdjust="0"/>
    <p:restoredTop sz="91207" autoAdjust="0"/>
  </p:normalViewPr>
  <p:slideViewPr>
    <p:cSldViewPr>
      <p:cViewPr>
        <p:scale>
          <a:sx n="100" d="100"/>
          <a:sy n="100" d="100"/>
        </p:scale>
        <p:origin x="-2190" y="-450"/>
      </p:cViewPr>
      <p:guideLst>
        <p:guide orient="horz" pos="206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390" y="72"/>
      </p:cViewPr>
      <p:guideLst>
        <p:guide orient="horz" pos="3120"/>
        <p:guide pos="213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79221863-BE41-46DD-910F-AD4C61DC85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2113" cy="495300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CE84987-481F-4A26-B7A0-3363A06687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35400" y="0"/>
            <a:ext cx="2932113" cy="495300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602CC4-5098-4F45-9045-880B624D6302}" type="datetimeFigureOut">
              <a:rPr lang="ru-RU"/>
              <a:pPr>
                <a:defRPr/>
              </a:pPr>
              <a:t>29.08.2019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0DB7EEF-71C5-4768-BC28-AC916E2466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32113" cy="495300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A6D7DD9-AB92-408D-870F-D9139EB3DB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35400" y="9409113"/>
            <a:ext cx="2932113" cy="495300"/>
          </a:xfrm>
          <a:prstGeom prst="rect">
            <a:avLst/>
          </a:prstGeom>
        </p:spPr>
        <p:txBody>
          <a:bodyPr vert="horz" wrap="square" lIns="91038" tIns="45519" rIns="91038" bIns="455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597678-1E59-441E-B84D-B68FE5A5FBB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8AC7A368-06A2-4AAA-B27E-7B9E22576A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2113" cy="495300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CED230D-EE95-41E9-A5E0-CC571A5185A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35400" y="0"/>
            <a:ext cx="2932113" cy="495300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C78211-50DC-4549-AC2B-594540966962}" type="datetimeFigureOut">
              <a:rPr lang="ru-RU"/>
              <a:pPr>
                <a:defRPr/>
              </a:pPr>
              <a:t>29.08.2019</a:t>
            </a:fld>
            <a:endParaRPr lang="ru-RU" dirty="0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xmlns="" id="{9F07628A-B667-4A34-B308-1A60E48436E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1413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8" tIns="45519" rIns="91038" bIns="45519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xmlns="" id="{7AEEE5C8-FDFE-4E55-BA93-29985907F4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06938"/>
            <a:ext cx="5416550" cy="4456112"/>
          </a:xfrm>
          <a:prstGeom prst="rect">
            <a:avLst/>
          </a:prstGeom>
        </p:spPr>
        <p:txBody>
          <a:bodyPr vert="horz" lIns="91038" tIns="45519" rIns="91038" bIns="45519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8A333BC-A479-413A-AC05-22F13FD257E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32113" cy="495300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E2893E3-1B0E-4A10-9CE8-A235AA2C48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35400" y="9409113"/>
            <a:ext cx="2932113" cy="495300"/>
          </a:xfrm>
          <a:prstGeom prst="rect">
            <a:avLst/>
          </a:prstGeom>
        </p:spPr>
        <p:txBody>
          <a:bodyPr vert="horz" wrap="square" lIns="91038" tIns="45519" rIns="91038" bIns="455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3880A4-23A2-4E75-A813-FDFF93BF22F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4D0E09-23F6-42FD-8F73-6250489DF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0BF837-EA1C-49D1-848B-661C39C7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E2E9C9-E29C-4EE2-AFA4-5CF6CB9A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6E6F2-14D1-439D-A721-2E59551C8F52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295481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F9590D-5064-4B42-A581-B18830942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736720-A31A-4737-AB27-D37AC36EE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2DBA47-4EBB-4BEC-975C-C875D7BF0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F4BC1-008A-4837-8BBE-432106871712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50525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A4CBEA-823E-447E-9513-207B951F8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C460AB-30CC-40CC-9A26-9FCCDC9B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CF6F1B-6904-48ED-9C7D-A9F59EACD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E30C0-12CA-4C1B-99FB-A5BABF9AD06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56246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B2AD6BC-B9BA-4557-88A5-8BFE6C0D1FF5}"/>
              </a:ext>
            </a:extLst>
          </p:cNvPr>
          <p:cNvSpPr/>
          <p:nvPr userDrawn="1"/>
        </p:nvSpPr>
        <p:spPr>
          <a:xfrm>
            <a:off x="0" y="839416"/>
            <a:ext cx="8568000" cy="36000"/>
          </a:xfrm>
          <a:prstGeom prst="rect">
            <a:avLst/>
          </a:prstGeom>
          <a:solidFill>
            <a:srgbClr val="2DA2BF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>
            <a:extLst>
              <a:ext uri="{FF2B5EF4-FFF2-40B4-BE49-F238E27FC236}">
                <a16:creationId xmlns:a16="http://schemas.microsoft.com/office/drawing/2014/main" xmlns="" id="{832E3F5C-A8E9-4573-92C4-8B30971A06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27" y="56530"/>
            <a:ext cx="8384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8990" y="98507"/>
            <a:ext cx="5527426" cy="636043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Номер слайда 4">
            <a:extLst>
              <a:ext uri="{FF2B5EF4-FFF2-40B4-BE49-F238E27FC236}">
                <a16:creationId xmlns:a16="http://schemas.microsoft.com/office/drawing/2014/main" xmlns="" id="{90761672-1F97-4C32-8CE1-D8379C2B003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580474" y="233967"/>
            <a:ext cx="553430" cy="365125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fld id="{C357FEB7-0E9A-444E-80DC-3863F1FAD54B}" type="slidenum"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>
                <a:defRPr/>
              </a:pPr>
              <a:t>‹#›</a:t>
            </a:fld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Нижний колонтитул 3">
            <a:extLst>
              <a:ext uri="{FF2B5EF4-FFF2-40B4-BE49-F238E27FC236}">
                <a16:creationId xmlns:a16="http://schemas.microsoft.com/office/drawing/2014/main" xmlns="" id="{E833523E-7C30-48BD-9AF9-30D86BB3E9AE}"/>
              </a:ext>
            </a:extLst>
          </p:cNvPr>
          <p:cNvSpPr txBox="1">
            <a:spLocks/>
          </p:cNvSpPr>
          <p:nvPr userDrawn="1"/>
        </p:nvSpPr>
        <p:spPr>
          <a:xfrm>
            <a:off x="912598" y="66341"/>
            <a:ext cx="1859202" cy="720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ЗДРАВООХРАНЕНИЯ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КОСТРОМСКОЙ ОБЛАСТИ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3357F77-DE96-42AE-9D05-F957F3DD4A8D}"/>
              </a:ext>
            </a:extLst>
          </p:cNvPr>
          <p:cNvSpPr/>
          <p:nvPr userDrawn="1"/>
        </p:nvSpPr>
        <p:spPr>
          <a:xfrm>
            <a:off x="8568000" y="839416"/>
            <a:ext cx="576000" cy="3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058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88CD27-111D-49AF-9C24-CC77E8BD5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008C75-0EA1-4986-89A2-B0F81A468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A6F7DF-BE36-45F8-A8D1-49ABD8E83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48CA5-29FB-4F1F-AB16-34BC4D0CE974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67553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3D661CE-E82F-4018-9E48-B07D53CB1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EC730D0-C1A4-4D80-90EF-7185A2B48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4EFA74E-9300-4558-87BA-7358635D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64B0F-E734-426B-BFA4-21171E32B61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43179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2AA17E23-420B-46B3-ACC3-E572D2CFA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920D8310-A56A-4CD2-95DE-895D62E12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705FDE73-EBB9-4EAC-8EDB-BE27FE4F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C846-4493-4512-870E-4821AB53C77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55028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5CC52177-5251-4B3B-B998-7BB7C627F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A08231BE-5D1B-4E4A-9446-9A13A1AEE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99A0F2E4-92CA-4C85-936C-FD8AD9ABA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78C50-645E-4913-9D3E-072C3DD0E4A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277218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E5F11CE6-FFDF-4807-9556-0E491914D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3F1F84AB-1013-49A9-898C-BA339A3A1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C56D5E1F-DEB1-43A9-B4EB-4E7827A4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68DB3-3E86-478C-BD6E-6927A8ED45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235751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54D4830-8429-44CD-A531-469013B68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9C22BCE-13EA-4DD6-9AFA-C558AD591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623699B-1436-425B-BD64-712E61EA1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6B78D-AD3B-4B51-A1B8-D1336C6F1C1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334539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14F59AB-56B2-499F-9223-72500539E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852E5D8-892A-4DE2-BDFD-F78B034C2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9F4F5F8-8767-48F4-8AFB-86367A118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7E823-D42B-4875-9A2B-2B81FF05A3B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47713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4EDF63BB-92D8-4D41-8DF7-5A4D97FB78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BA31B5AB-A826-4838-A800-607F1D11E0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7FA71-5D88-4A3E-86AF-290C3157B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A21659-AC51-48AA-9B42-7E077B1561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F80A68-CCC4-4FA3-8307-7A3634E00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F3597A7-13B4-4411-95A5-F6CE8F1593C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91" r:id="rId1"/>
    <p:sldLayoutId id="2147486392" r:id="rId2"/>
    <p:sldLayoutId id="2147486382" r:id="rId3"/>
    <p:sldLayoutId id="2147486383" r:id="rId4"/>
    <p:sldLayoutId id="2147486384" r:id="rId5"/>
    <p:sldLayoutId id="2147486385" r:id="rId6"/>
    <p:sldLayoutId id="2147486386" r:id="rId7"/>
    <p:sldLayoutId id="2147486387" r:id="rId8"/>
    <p:sldLayoutId id="2147486388" r:id="rId9"/>
    <p:sldLayoutId id="2147486389" r:id="rId10"/>
    <p:sldLayoutId id="2147486390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2785DAD5-A50F-4FAE-8AF8-9F16040507E6}"/>
              </a:ext>
            </a:extLst>
          </p:cNvPr>
          <p:cNvSpPr/>
          <p:nvPr/>
        </p:nvSpPr>
        <p:spPr>
          <a:xfrm>
            <a:off x="107505" y="2306133"/>
            <a:ext cx="8928989" cy="4169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1A807A-D68C-4A44-A3DF-CC1E9AB7F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1670" y="98507"/>
            <a:ext cx="6244746" cy="63604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АРМ Врача поликлиники</a:t>
            </a:r>
            <a:br>
              <a:rPr lang="ru-RU" dirty="0" smtClean="0"/>
            </a:br>
            <a:r>
              <a:rPr lang="ru-RU" sz="1300" i="1" dirty="0" smtClean="0"/>
              <a:t>РМИС Витакор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6C4463A1-9865-41A0-A452-4C6E6F26D3B8}"/>
              </a:ext>
            </a:extLst>
          </p:cNvPr>
          <p:cNvSpPr/>
          <p:nvPr/>
        </p:nvSpPr>
        <p:spPr>
          <a:xfrm>
            <a:off x="746981" y="1449123"/>
            <a:ext cx="2960923" cy="44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предварительной записи</a:t>
            </a:r>
          </a:p>
          <a:p>
            <a:pPr>
              <a:spcAft>
                <a:spcPts val="100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Амбулаторный прием – Запись на </a:t>
            </a:r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прием</a:t>
            </a:r>
            <a:endParaRPr lang="ru-RU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0BC375D4-0D92-4622-AECD-C731B7D8D912}"/>
              </a:ext>
            </a:extLst>
          </p:cNvPr>
          <p:cNvSpPr/>
          <p:nvPr/>
        </p:nvSpPr>
        <p:spPr>
          <a:xfrm>
            <a:off x="5364088" y="1385598"/>
            <a:ext cx="3032931" cy="60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поиск пациента</a:t>
            </a:r>
          </a:p>
          <a:p>
            <a:pPr>
              <a:spcAft>
                <a:spcPts val="100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Верхняя панель «Принять пациента» — поиск  по ФИО (№ карты, № полиса ОМС)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3500475" y="1052736"/>
            <a:ext cx="2143050" cy="260037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пациента</a:t>
            </a:r>
          </a:p>
        </p:txBody>
      </p:sp>
      <p:cxnSp>
        <p:nvCxnSpPr>
          <p:cNvPr id="17" name="Соединитель: уступ 16">
            <a:extLst>
              <a:ext uri="{FF2B5EF4-FFF2-40B4-BE49-F238E27FC236}">
                <a16:creationId xmlns:a16="http://schemas.microsoft.com/office/drawing/2014/main" xmlns="" id="{19876184-DAD0-4A0E-A162-C8C869D58BB9}"/>
              </a:ext>
            </a:extLst>
          </p:cNvPr>
          <p:cNvCxnSpPr>
            <a:cxnSpLocks/>
            <a:stCxn id="15" idx="1"/>
            <a:endCxn id="8" idx="0"/>
          </p:cNvCxnSpPr>
          <p:nvPr/>
        </p:nvCxnSpPr>
        <p:spPr>
          <a:xfrm rot="10800000" flipV="1">
            <a:off x="2227443" y="1182755"/>
            <a:ext cx="1273032" cy="26636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: уступ 19">
            <a:extLst>
              <a:ext uri="{FF2B5EF4-FFF2-40B4-BE49-F238E27FC236}">
                <a16:creationId xmlns:a16="http://schemas.microsoft.com/office/drawing/2014/main" xmlns="" id="{D57B93F7-ABA1-48D2-B8CB-FEE488BE6300}"/>
              </a:ext>
            </a:extLst>
          </p:cNvPr>
          <p:cNvCxnSpPr>
            <a:cxnSpLocks/>
            <a:stCxn id="15" idx="3"/>
            <a:endCxn id="10" idx="0"/>
          </p:cNvCxnSpPr>
          <p:nvPr/>
        </p:nvCxnSpPr>
        <p:spPr>
          <a:xfrm>
            <a:off x="5643525" y="1182755"/>
            <a:ext cx="1237029" cy="2028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CB8A83E7-AFEB-4109-96F5-148EE218046D}"/>
              </a:ext>
            </a:extLst>
          </p:cNvPr>
          <p:cNvSpPr/>
          <p:nvPr/>
        </p:nvSpPr>
        <p:spPr>
          <a:xfrm>
            <a:off x="107505" y="2282032"/>
            <a:ext cx="33123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жалобы, анамнез, объективный статус, назначения и рекомендации, лечение, особые отметки</a:t>
            </a:r>
            <a:endParaRPr lang="ru-RU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8567EAD5-304E-48AF-AB56-25BFC6DCEC30}"/>
              </a:ext>
            </a:extLst>
          </p:cNvPr>
          <p:cNvSpPr/>
          <p:nvPr/>
        </p:nvSpPr>
        <p:spPr>
          <a:xfrm>
            <a:off x="107505" y="2060848"/>
            <a:ext cx="8928989" cy="253906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Ввод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данных по осмотру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врача, закрытие случая обращения + печать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6FDC304F-FD04-4BEC-9826-08A8754DC505}"/>
              </a:ext>
            </a:extLst>
          </p:cNvPr>
          <p:cNvSpPr/>
          <p:nvPr/>
        </p:nvSpPr>
        <p:spPr>
          <a:xfrm>
            <a:off x="107505" y="3095808"/>
            <a:ext cx="8928989" cy="9118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D012623C-67B4-405B-A0A7-22AA2C5662AC}"/>
              </a:ext>
            </a:extLst>
          </p:cNvPr>
          <p:cNvSpPr/>
          <p:nvPr/>
        </p:nvSpPr>
        <p:spPr>
          <a:xfrm>
            <a:off x="107505" y="2852936"/>
            <a:ext cx="8928989" cy="259715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Печать медицинской документации через кнопку «Отчеты»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07AB529F-C2EA-4290-977A-7DC085DFEB38}"/>
              </a:ext>
            </a:extLst>
          </p:cNvPr>
          <p:cNvSpPr/>
          <p:nvPr/>
        </p:nvSpPr>
        <p:spPr>
          <a:xfrm>
            <a:off x="107505" y="3068961"/>
            <a:ext cx="425018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057 у-04 Направление на госпитализацию, обследование, консультацию</a:t>
            </a:r>
            <a:b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выписка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амбулаторной </a:t>
            </a: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карты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(истории развития)</a:t>
            </a:r>
          </a:p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добровольное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информированное согласие/отказ на проведение профилактических прививок детям</a:t>
            </a:r>
          </a:p>
        </p:txBody>
      </p: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xmlns="" id="{A30BD588-5E9B-47AE-A5F6-F3CCF0331976}"/>
              </a:ext>
            </a:extLst>
          </p:cNvPr>
          <p:cNvCxnSpPr>
            <a:cxnSpLocks/>
          </p:cNvCxnSpPr>
          <p:nvPr/>
        </p:nvCxnSpPr>
        <p:spPr>
          <a:xfrm>
            <a:off x="3779912" y="1627756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>
            <a:extLst>
              <a:ext uri="{FF2B5EF4-FFF2-40B4-BE49-F238E27FC236}">
                <a16:creationId xmlns:a16="http://schemas.microsoft.com/office/drawing/2014/main" xmlns="" id="{6E1BC78B-0F53-4C86-B9FF-E08D084517F1}"/>
              </a:ext>
            </a:extLst>
          </p:cNvPr>
          <p:cNvCxnSpPr>
            <a:cxnSpLocks/>
          </p:cNvCxnSpPr>
          <p:nvPr/>
        </p:nvCxnSpPr>
        <p:spPr>
          <a:xfrm>
            <a:off x="4572000" y="1627756"/>
            <a:ext cx="0" cy="361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xmlns="" id="{078CCDCA-ED9F-450C-B97C-E4AAD37447FA}"/>
              </a:ext>
            </a:extLst>
          </p:cNvPr>
          <p:cNvSpPr/>
          <p:nvPr/>
        </p:nvSpPr>
        <p:spPr>
          <a:xfrm>
            <a:off x="142845" y="4286256"/>
            <a:ext cx="885831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произвести запись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повторный осмотр + печать талона</a:t>
            </a:r>
          </a:p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направить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консультацию в свою МО/другую МО с возможностью записи + печать направления</a:t>
            </a:r>
          </a:p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оформить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на исследование/группу исследований (разрабатываются по заявкам на отделение) + печать направлений  + если предоставлено расписание для данной услуги – возможна запись</a:t>
            </a:r>
          </a:p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оформить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на госпитализацию + печать направления</a:t>
            </a:r>
          </a:p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оформить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на иммунодиагностику + возможность ввода </a:t>
            </a: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печать 63 формы + получение данных из других МО</a:t>
            </a:r>
          </a:p>
          <a:p>
            <a:pPr>
              <a:spcAft>
                <a:spcPts val="0"/>
              </a:spcAft>
              <a:buFontTx/>
              <a:buChar char="-"/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листа нетрудоспособности, в том числе в форме электронного документа + печать ЛН+ печать согласия пациента на ЭЛН и др</a:t>
            </a: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  <a:buFontTx/>
              <a:buChar char="-"/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оформление маршрутной карты при подозрении на ЗНО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xmlns="" id="{F8FEE29D-B24D-4818-8553-3BCD82AEEB1E}"/>
              </a:ext>
            </a:extLst>
          </p:cNvPr>
          <p:cNvSpPr/>
          <p:nvPr/>
        </p:nvSpPr>
        <p:spPr>
          <a:xfrm>
            <a:off x="107504" y="5802649"/>
            <a:ext cx="8928989" cy="93250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xmlns="" id="{02A4DAAA-37F0-4D73-B675-50152E3EE3AC}"/>
              </a:ext>
            </a:extLst>
          </p:cNvPr>
          <p:cNvSpPr/>
          <p:nvPr/>
        </p:nvSpPr>
        <p:spPr>
          <a:xfrm>
            <a:off x="4355976" y="3068960"/>
            <a:ext cx="46805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выписка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медицинской карты амбулаторного, стационарного больного</a:t>
            </a:r>
          </a:p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Ф. 070 Справка на получение путевки на санаторно-курортное лечение</a:t>
            </a:r>
          </a:p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рецепт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148-1/у-88, рецепт 107-1/у и др. </a:t>
            </a:r>
          </a:p>
          <a:p>
            <a:pPr>
              <a:spcAft>
                <a:spcPts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Возможность расширить представленный список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xmlns="" id="{4405182C-6F1E-4D08-99D1-C843C0728AA8}"/>
              </a:ext>
            </a:extLst>
          </p:cNvPr>
          <p:cNvSpPr/>
          <p:nvPr/>
        </p:nvSpPr>
        <p:spPr>
          <a:xfrm>
            <a:off x="3347864" y="2292182"/>
            <a:ext cx="56886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Возможность заполнения в РМИС: ручной ввод, шаблоны, заполнение из другого осмотра</a:t>
            </a:r>
          </a:p>
          <a:p>
            <a:pPr>
              <a:spcAft>
                <a:spcPts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Возможность добавить шаблоны для конкретного пользователя или группы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45C84BD-EAC3-4E2B-854B-9D4728D21EE9}"/>
              </a:ext>
            </a:extLst>
          </p:cNvPr>
          <p:cNvSpPr/>
          <p:nvPr/>
        </p:nvSpPr>
        <p:spPr>
          <a:xfrm>
            <a:off x="107504" y="5802649"/>
            <a:ext cx="4464496" cy="938719"/>
          </a:xfrm>
          <a:prstGeom prst="rect">
            <a:avLst/>
          </a:prstGeom>
          <a:solidFill>
            <a:srgbClr val="0099FF"/>
          </a:solidFill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Постановка на диспансерное наблюдение при закрытии случая + возможность записи пациента в лист ожидания</a:t>
            </a:r>
            <a:br>
              <a:rPr 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Оформление формы 088-у Направление на медико-социальную экспертизу, в том числе в форме электронного документа + печать формы + печать заявлений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1FC5EF8-121F-47FC-991C-34B1E2CE3228}"/>
              </a:ext>
            </a:extLst>
          </p:cNvPr>
          <p:cNvSpPr/>
          <p:nvPr/>
        </p:nvSpPr>
        <p:spPr>
          <a:xfrm>
            <a:off x="4499992" y="5796435"/>
            <a:ext cx="4572000" cy="938719"/>
          </a:xfrm>
          <a:prstGeom prst="rect">
            <a:avLst/>
          </a:prstGeom>
          <a:solidFill>
            <a:srgbClr val="0099FF"/>
          </a:solidFill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Формирование отчетов (папка отчеты)</a:t>
            </a:r>
          </a:p>
          <a:p>
            <a:r>
              <a:rPr 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Прикрепление документов к АК</a:t>
            </a:r>
            <a:br>
              <a:rPr 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Работа со списками пациентов, подлежащих профмероприятиям в текущем году</a:t>
            </a: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3BDC76F6-DEF1-4990-932D-9558CEB93E7A}"/>
              </a:ext>
            </a:extLst>
          </p:cNvPr>
          <p:cNvSpPr/>
          <p:nvPr/>
        </p:nvSpPr>
        <p:spPr>
          <a:xfrm>
            <a:off x="142844" y="4071942"/>
            <a:ext cx="8858312" cy="259715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кнопку «Действие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приеме» можно: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668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98507"/>
            <a:ext cx="6715172" cy="63604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АРМ Регистратора </a:t>
            </a:r>
            <a:br>
              <a:rPr lang="ru-RU" dirty="0" smtClean="0"/>
            </a:br>
            <a:r>
              <a:rPr lang="ru-RU" sz="1600" i="1" dirty="0" smtClean="0"/>
              <a:t>РМИС Витакор</a:t>
            </a:r>
            <a:endParaRPr lang="ru-RU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00100" y="1000108"/>
            <a:ext cx="6786610" cy="1588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786580" y="1214422"/>
            <a:ext cx="427834" cy="794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2929720" y="1213628"/>
            <a:ext cx="428628" cy="1588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5215736" y="1213628"/>
            <a:ext cx="428628" cy="1588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7573190" y="1213628"/>
            <a:ext cx="428628" cy="1588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214282" y="1500174"/>
            <a:ext cx="1571636" cy="285752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>
            <a:no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1. Запись на прием</a:t>
            </a:r>
          </a:p>
          <a:p>
            <a:pPr algn="ctr"/>
            <a:endParaRPr lang="ru-RU" sz="1400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2357422" y="1500174"/>
            <a:ext cx="1571636" cy="285752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>
            <a:no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2. Вызов врача на дом</a:t>
            </a:r>
            <a:endParaRPr lang="ru-RU" sz="1400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6929454" y="1500174"/>
            <a:ext cx="1857388" cy="285752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>
            <a:no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4.Оформление направлений</a:t>
            </a:r>
            <a:endParaRPr lang="ru-RU" sz="1400" dirty="0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4429124" y="1500174"/>
            <a:ext cx="2000264" cy="285752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>
            <a:no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3. Работа с ЭМК пациента</a:t>
            </a:r>
          </a:p>
          <a:p>
            <a:pPr algn="ctr"/>
            <a:endParaRPr lang="ru-RU" sz="1400" dirty="0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214282" y="2143116"/>
            <a:ext cx="4143404" cy="214314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>
            <a:no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1. Запись на прием + печать талонов</a:t>
            </a:r>
          </a:p>
          <a:p>
            <a:pPr algn="ctr"/>
            <a:endParaRPr lang="ru-RU" sz="14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214282" y="2357430"/>
            <a:ext cx="4143404" cy="14287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запись на прием к врачу первичный, повторный</a:t>
            </a:r>
          </a:p>
          <a:p>
            <a:pPr algn="just"/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запись на прием в кабинет врача первичный, повторный</a:t>
            </a:r>
          </a:p>
          <a:p>
            <a:pPr algn="just"/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запись на исследование</a:t>
            </a:r>
          </a:p>
          <a:p>
            <a:pPr algn="just"/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запись на мед. осмотр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запись на консультацию в другую медицинскую организацию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обработка удаленных записей на прием к врачу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запись в лист ожидания + обработка записей 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возможность перезаписать на другое время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214282" y="4357694"/>
            <a:ext cx="4143404" cy="214314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>
            <a:no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2. Вызов врача на дом + печать списков</a:t>
            </a:r>
          </a:p>
          <a:p>
            <a:pPr algn="ctr"/>
            <a:endParaRPr lang="ru-RU" sz="14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14282" y="4572008"/>
            <a:ext cx="4143404" cy="857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оформление вызова врача на  дом, передача вызова врачу</a:t>
            </a:r>
          </a:p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отслеживание вызовов на дом, оформленных через ЕПГУ, «Регистратуру44.РФ», передача  вызовов врачу</a:t>
            </a:r>
          </a:p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печать списков пациентов</a:t>
            </a:r>
            <a:endParaRPr lang="ru-RU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4500562" y="2143116"/>
            <a:ext cx="4286280" cy="285752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>
            <a:no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3. Работа с электронной медицинской картой пациента (далее ЭМК)</a:t>
            </a:r>
          </a:p>
          <a:p>
            <a:pPr algn="ctr"/>
            <a:endParaRPr lang="ru-RU" sz="14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4500562" y="2428868"/>
            <a:ext cx="4286280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создание ЭМК пациента</a:t>
            </a:r>
          </a:p>
          <a:p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актуализация сведений в ЭМК пациента</a:t>
            </a:r>
          </a:p>
          <a:p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осуществление прикрепления (открепления) пациента к (от) медицинской организации</a:t>
            </a:r>
          </a:p>
          <a:p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печать медицинской документации (согласие на обработку персональных данных, заявление на прикрепление и др.)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4500562" y="4357694"/>
            <a:ext cx="4286280" cy="214314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>
            <a:no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4. Оформление направлений + печать</a:t>
            </a:r>
          </a:p>
          <a:p>
            <a:pPr algn="ctr"/>
            <a:endParaRPr lang="ru-RU" sz="14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500562" y="4572008"/>
            <a:ext cx="4286280" cy="857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оформление направления на госпитализацию + печать направления </a:t>
            </a:r>
          </a:p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оформление направления на исследование + печать направления</a:t>
            </a:r>
            <a:endParaRPr lang="ru-RU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98507"/>
            <a:ext cx="6316184" cy="636043"/>
          </a:xfrm>
        </p:spPr>
        <p:txBody>
          <a:bodyPr/>
          <a:lstStyle/>
          <a:p>
            <a:pPr algn="ctr"/>
            <a:r>
              <a:rPr lang="ru-RU" dirty="0" smtClean="0"/>
              <a:t>АРМ Врача стационара </a:t>
            </a:r>
            <a:br>
              <a:rPr lang="ru-RU" dirty="0" smtClean="0"/>
            </a:br>
            <a:r>
              <a:rPr lang="ru-RU" sz="1300" i="1" dirty="0" smtClean="0"/>
              <a:t>РМИС Витакор</a:t>
            </a:r>
            <a:endParaRPr lang="ru-RU" i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214282" y="928670"/>
            <a:ext cx="8715436" cy="285752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>
            <a:no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1. Ввод данных по госпитализации (приемный покой)</a:t>
            </a:r>
          </a:p>
          <a:p>
            <a:pPr algn="ctr"/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214422"/>
            <a:ext cx="8715436" cy="14287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заполнение  данных по направлению на госпитализацию (при  его отсутствии), заполняется только на плановый и неотложный вид  госпитализации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ввод первичного осмотра врача в приемном покое (жалобы, анамнез, объективный статус и др.)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печать медицинской документации (согласие на обработку персональных данных, информационное добровольное согласие на отдельные виды медицинских вмешательств, отказ от медицинских вмешательств др.)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печать первичной медицинской документации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оформление отказа от  госпитализации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ввод данных по </a:t>
            </a:r>
            <a:r>
              <a:rPr lang="ru-RU" sz="1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предгоспитальному</a:t>
            </a: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осмотру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214282" y="2786058"/>
            <a:ext cx="8715436" cy="285752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>
            <a:no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2. Осуществление внутрибольничного перевода</a:t>
            </a:r>
          </a:p>
          <a:p>
            <a:pPr algn="ctr"/>
            <a:endParaRPr lang="ru-RU" sz="14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2D9C561A-F96E-4F96-B21D-571A24FDBBF5}"/>
              </a:ext>
            </a:extLst>
          </p:cNvPr>
          <p:cNvSpPr/>
          <p:nvPr/>
        </p:nvSpPr>
        <p:spPr>
          <a:xfrm>
            <a:off x="214282" y="3214686"/>
            <a:ext cx="8715436" cy="285752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>
            <a:no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3. Ввод данных по госпитализации (ведение пациента в стационаре)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500438"/>
            <a:ext cx="8715436" cy="23574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0"/>
              </a:spcAft>
            </a:pP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ведение дневниковых записей  (</a:t>
            </a: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жалобы, анамнез, объективный статус, назначения и рекомендации, лечение, особые отметки) + печать </a:t>
            </a:r>
            <a:r>
              <a:rPr lang="ru-RU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05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озможность заполнения в РМИС: ручной ввод, шаблоны, заполнение из другого осмотра, возможность добавить шаблоны для конкретного пользователя или группы пользователей)</a:t>
            </a:r>
            <a:endParaRPr lang="ru-RU" sz="1100" i="1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ввод назначений </a:t>
            </a: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лекарственные препараты)</a:t>
            </a:r>
          </a:p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оформление направления на исследование/группу исследований (разрабатываются по заявкам на отделение) + печать направлений  + если предоставлено расписание для данной услуги – возможна запись</a:t>
            </a:r>
          </a:p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оформление направления на консультацию к специалисту + возможна запись</a:t>
            </a:r>
          </a:p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ввод данных по проведенным медицинским услугам (операция, аборт, ангио/</a:t>
            </a:r>
            <a:r>
              <a:rPr lang="ru-RU" sz="11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коронография</a:t>
            </a: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и др. услуги)</a:t>
            </a:r>
          </a:p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оформление выписки + печать</a:t>
            </a:r>
          </a:p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оформление листа нетрудоспособности, в том числе в форме электронного документа + печать ЛН+ печать согласия пациента на ЭЛН и др.</a:t>
            </a:r>
          </a:p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создание эпикриза + печать</a:t>
            </a:r>
          </a:p>
          <a:p>
            <a:pPr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печать медицинской документации через кнопку «Отчеты» (медицинская карта стационарного больного и др. ) имеется возможность расширить данный перечень. 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u-RU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ru-RU" sz="11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ru-RU" sz="1100" dirty="0" smtClean="0">
              <a:solidFill>
                <a:srgbClr val="00206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ru-RU" sz="1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9417</TotalTime>
  <Words>766</Words>
  <Application>Microsoft Office PowerPoint</Application>
  <PresentationFormat>Экран (4:3)</PresentationFormat>
  <Paragraphs>75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АРМ Врача поликлиники РМИС Витакор</vt:lpstr>
      <vt:lpstr>АРМ Регистратора  РМИС Витакор</vt:lpstr>
      <vt:lpstr>АРМ Врача стационара  РМИС Витакор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закупок лекарственных средств для обеспечения отдельных категорий граждан в Костромской области</dc:title>
  <dc:creator>belam</dc:creator>
  <cp:lastModifiedBy>BerkoAN</cp:lastModifiedBy>
  <cp:revision>1205</cp:revision>
  <cp:lastPrinted>2018-02-07T07:47:22Z</cp:lastPrinted>
  <dcterms:created xsi:type="dcterms:W3CDTF">2009-10-21T11:39:48Z</dcterms:created>
  <dcterms:modified xsi:type="dcterms:W3CDTF">2019-08-29T13:53:17Z</dcterms:modified>
</cp:coreProperties>
</file>